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5"/>
  </p:notesMasterIdLst>
  <p:handoutMasterIdLst>
    <p:handoutMasterId r:id="rId86"/>
  </p:handoutMasterIdLst>
  <p:sldIdLst>
    <p:sldId id="257" r:id="rId3"/>
    <p:sldId id="432" r:id="rId4"/>
    <p:sldId id="260" r:id="rId5"/>
    <p:sldId id="264" r:id="rId6"/>
    <p:sldId id="381" r:id="rId7"/>
    <p:sldId id="261" r:id="rId8"/>
    <p:sldId id="433" r:id="rId9"/>
    <p:sldId id="309" r:id="rId10"/>
    <p:sldId id="382" r:id="rId11"/>
    <p:sldId id="372" r:id="rId12"/>
    <p:sldId id="310" r:id="rId13"/>
    <p:sldId id="352" r:id="rId14"/>
    <p:sldId id="383" r:id="rId15"/>
    <p:sldId id="353" r:id="rId16"/>
    <p:sldId id="354" r:id="rId17"/>
    <p:sldId id="373" r:id="rId18"/>
    <p:sldId id="413" r:id="rId19"/>
    <p:sldId id="384" r:id="rId20"/>
    <p:sldId id="414" r:id="rId21"/>
    <p:sldId id="346" r:id="rId22"/>
    <p:sldId id="335" r:id="rId23"/>
    <p:sldId id="336" r:id="rId24"/>
    <p:sldId id="385" r:id="rId25"/>
    <p:sldId id="337" r:id="rId26"/>
    <p:sldId id="338" r:id="rId27"/>
    <p:sldId id="339" r:id="rId28"/>
    <p:sldId id="424" r:id="rId29"/>
    <p:sldId id="340" r:id="rId30"/>
    <p:sldId id="356" r:id="rId31"/>
    <p:sldId id="387" r:id="rId32"/>
    <p:sldId id="386" r:id="rId33"/>
    <p:sldId id="341" r:id="rId34"/>
    <p:sldId id="425" r:id="rId35"/>
    <p:sldId id="426" r:id="rId36"/>
    <p:sldId id="427" r:id="rId37"/>
    <p:sldId id="342" r:id="rId38"/>
    <p:sldId id="422" r:id="rId39"/>
    <p:sldId id="398" r:id="rId40"/>
    <p:sldId id="347" r:id="rId41"/>
    <p:sldId id="395" r:id="rId42"/>
    <p:sldId id="343" r:id="rId43"/>
    <p:sldId id="394" r:id="rId44"/>
    <p:sldId id="404" r:id="rId45"/>
    <p:sldId id="415" r:id="rId46"/>
    <p:sldId id="359" r:id="rId47"/>
    <p:sldId id="392" r:id="rId48"/>
    <p:sldId id="393" r:id="rId49"/>
    <p:sldId id="362" r:id="rId50"/>
    <p:sldId id="405" r:id="rId51"/>
    <p:sldId id="406" r:id="rId52"/>
    <p:sldId id="408" r:id="rId53"/>
    <p:sldId id="409" r:id="rId54"/>
    <p:sldId id="407" r:id="rId55"/>
    <p:sldId id="423" r:id="rId56"/>
    <p:sldId id="344" r:id="rId57"/>
    <p:sldId id="434" r:id="rId58"/>
    <p:sldId id="417" r:id="rId59"/>
    <p:sldId id="391" r:id="rId60"/>
    <p:sldId id="363" r:id="rId61"/>
    <p:sldId id="365" r:id="rId62"/>
    <p:sldId id="367" r:id="rId63"/>
    <p:sldId id="435" r:id="rId64"/>
    <p:sldId id="416" r:id="rId65"/>
    <p:sldId id="428" r:id="rId66"/>
    <p:sldId id="429" r:id="rId67"/>
    <p:sldId id="430" r:id="rId68"/>
    <p:sldId id="401" r:id="rId69"/>
    <p:sldId id="431" r:id="rId70"/>
    <p:sldId id="348" r:id="rId71"/>
    <p:sldId id="370" r:id="rId72"/>
    <p:sldId id="399" r:id="rId73"/>
    <p:sldId id="400" r:id="rId74"/>
    <p:sldId id="377" r:id="rId75"/>
    <p:sldId id="397" r:id="rId76"/>
    <p:sldId id="349" r:id="rId77"/>
    <p:sldId id="436" r:id="rId78"/>
    <p:sldId id="418" r:id="rId79"/>
    <p:sldId id="419" r:id="rId80"/>
    <p:sldId id="411" r:id="rId81"/>
    <p:sldId id="380" r:id="rId82"/>
    <p:sldId id="350" r:id="rId83"/>
    <p:sldId id="371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85077"/>
  </p:normalViewPr>
  <p:slideViewPr>
    <p:cSldViewPr snapToGrid="0" snapToObjects="1">
      <p:cViewPr varScale="1">
        <p:scale>
          <a:sx n="75" d="100"/>
          <a:sy n="75" d="100"/>
        </p:scale>
        <p:origin x="-1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31/10/16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31/10/16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6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67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, .dbf, .</a:t>
            </a:r>
            <a:r>
              <a:rPr lang="en-US" dirty="0" err="1" smtClean="0"/>
              <a:t>prj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qpj</a:t>
            </a:r>
            <a:r>
              <a:rPr lang="en-US" dirty="0" smtClean="0"/>
              <a:t>,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shx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2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5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32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36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31/10/16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31/10/16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adm.org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VrkHi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0668" y="2778107"/>
            <a:ext cx="360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Tues 1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st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Nov 2016, 10am – 4:30pm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Data </a:t>
            </a:r>
          </a:p>
        </p:txBody>
      </p:sp>
      <p:pic>
        <p:nvPicPr>
          <p:cNvPr id="12" name="Picture 11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8" y="4672297"/>
            <a:ext cx="3827273" cy="889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517999"/>
            <a:ext cx="26606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12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up computers</a:t>
            </a:r>
          </a:p>
          <a:p>
            <a:pPr lvl="1"/>
            <a:r>
              <a:rPr lang="en-US" dirty="0" smtClean="0"/>
              <a:t>Press power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8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Mon 7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Nov, 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  <a:latin typeface="Calibri"/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517999"/>
            <a:ext cx="26606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GIS have you used before?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QGIS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r>
              <a:rPr lang="en-US" dirty="0" smtClean="0"/>
              <a:t>Using your own data</a:t>
            </a:r>
          </a:p>
          <a:p>
            <a:pPr marL="457200" lvl="1" indent="0" algn="ctr">
              <a:buNone/>
            </a:pPr>
            <a:r>
              <a:rPr lang="en-US" dirty="0" smtClean="0"/>
              <a:t>Presentations etc. are 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Null, 0, -9999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r>
              <a:rPr lang="en-US" b="1" dirty="0" smtClean="0"/>
              <a:t>Population change %</a:t>
            </a:r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3567" y="3917672"/>
            <a:ext cx="1186966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30</a:t>
            </a:r>
            <a:r>
              <a:rPr lang="en-US" strike="sngStrike" dirty="0" smtClean="0"/>
              <a:t>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15</a:t>
            </a:r>
            <a:r>
              <a:rPr lang="en-US" strike="sngStrike" dirty="0" smtClean="0"/>
              <a:t>am – </a:t>
            </a:r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45</a:t>
            </a:r>
            <a:r>
              <a:rPr lang="en-US" strike="sngStrike" dirty="0" smtClean="0"/>
              <a:t>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10:15am – 10:30am </a:t>
            </a:r>
            <a:r>
              <a:rPr lang="en-US" dirty="0"/>
              <a:t>– What is GIS?</a:t>
            </a:r>
          </a:p>
          <a:p>
            <a:pPr lvl="0"/>
            <a:r>
              <a:rPr lang="en-US" dirty="0"/>
              <a:t>10</a:t>
            </a:r>
            <a:r>
              <a:rPr lang="en-US" dirty="0" smtClean="0"/>
              <a:t>:</a:t>
            </a:r>
            <a:r>
              <a:rPr lang="en-US" dirty="0" smtClean="0"/>
              <a:t>30</a:t>
            </a:r>
            <a:r>
              <a:rPr lang="en-US" dirty="0" smtClean="0"/>
              <a:t>am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/>
              <a:t>11</a:t>
            </a:r>
            <a:r>
              <a:rPr lang="en-US" dirty="0" smtClean="0"/>
              <a:t>:15am </a:t>
            </a:r>
            <a:r>
              <a:rPr lang="en-US" dirty="0"/>
              <a:t>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</a:t>
            </a:r>
            <a:r>
              <a:rPr lang="en-US" dirty="0" smtClean="0"/>
              <a:t>:</a:t>
            </a:r>
            <a:r>
              <a:rPr lang="en-US" dirty="0" smtClean="0"/>
              <a:t>15</a:t>
            </a:r>
            <a:r>
              <a:rPr lang="en-US" dirty="0" smtClean="0"/>
              <a:t>am – </a:t>
            </a:r>
            <a:r>
              <a:rPr lang="en-US" dirty="0"/>
              <a:t>11</a:t>
            </a:r>
            <a:r>
              <a:rPr lang="en-US" dirty="0" smtClean="0"/>
              <a:t>:</a:t>
            </a:r>
            <a:r>
              <a:rPr lang="en-US" dirty="0" smtClean="0"/>
              <a:t>45</a:t>
            </a:r>
            <a:r>
              <a:rPr lang="en-US" dirty="0" smtClean="0"/>
              <a:t>am </a:t>
            </a:r>
            <a:r>
              <a:rPr lang="en-US" dirty="0"/>
              <a:t>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30</a:t>
            </a:r>
            <a:r>
              <a:rPr lang="en-US" strike="sngStrike" dirty="0" smtClean="0"/>
              <a:t>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15</a:t>
            </a:r>
            <a:r>
              <a:rPr lang="en-US" strike="sngStrike" dirty="0" smtClean="0"/>
              <a:t>am – </a:t>
            </a:r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45</a:t>
            </a:r>
            <a:r>
              <a:rPr lang="en-US" strike="sngStrike" dirty="0" smtClean="0"/>
              <a:t>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</a:t>
            </a:r>
            <a:r>
              <a:rPr lang="en-GB" dirty="0" smtClean="0"/>
              <a:t>– Recap and Map </a:t>
            </a:r>
            <a:r>
              <a:rPr lang="en-GB" dirty="0"/>
              <a:t>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59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boundaries / sub-national boundaries</a:t>
            </a:r>
          </a:p>
          <a:p>
            <a:pPr lvl="1"/>
            <a:r>
              <a:rPr lang="en-US" dirty="0" smtClean="0">
                <a:hlinkClick r:id="rId2"/>
              </a:rPr>
              <a:t>www.gadm.org</a:t>
            </a:r>
            <a:endParaRPr lang="en-US" dirty="0" smtClean="0"/>
          </a:p>
          <a:p>
            <a:pPr lvl="1"/>
            <a:r>
              <a:rPr lang="en-US" dirty="0" err="1" smtClean="0"/>
              <a:t>EuroStat</a:t>
            </a:r>
            <a:endParaRPr lang="en-US" dirty="0" smtClean="0"/>
          </a:p>
          <a:p>
            <a:pPr lvl="1"/>
            <a:r>
              <a:rPr lang="en-US" dirty="0" smtClean="0"/>
              <a:t>Country spatial data service</a:t>
            </a:r>
          </a:p>
          <a:p>
            <a:pPr lvl="2"/>
            <a:r>
              <a:rPr lang="en-US" dirty="0" smtClean="0"/>
              <a:t>GB – Ordnance Survey</a:t>
            </a:r>
          </a:p>
          <a:p>
            <a:r>
              <a:rPr lang="en-US" dirty="0" smtClean="0"/>
              <a:t>Google Search – shapefile /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60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83" y="0"/>
            <a:ext cx="10252341" cy="6972584"/>
          </a:xfrm>
        </p:spPr>
      </p:pic>
    </p:spTree>
    <p:extLst>
      <p:ext uri="{BB962C8B-B14F-4D97-AF65-F5344CB8AC3E}">
        <p14:creationId xmlns:p14="http://schemas.microsoft.com/office/powerpoint/2010/main" val="447332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17" y="618566"/>
            <a:ext cx="9638652" cy="6555216"/>
          </a:xfrm>
        </p:spPr>
      </p:pic>
    </p:spTree>
    <p:extLst>
      <p:ext uri="{BB962C8B-B14F-4D97-AF65-F5344CB8AC3E}">
        <p14:creationId xmlns:p14="http://schemas.microsoft.com/office/powerpoint/2010/main" val="904056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Shapefile Structure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6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9:45am -</a:t>
            </a:r>
            <a:r>
              <a:rPr lang="en-US" dirty="0" smtClean="0"/>
              <a:t> </a:t>
            </a:r>
            <a:r>
              <a:rPr lang="en-US" dirty="0"/>
              <a:t>10:15am – What is GIS?</a:t>
            </a:r>
          </a:p>
          <a:p>
            <a:pPr lvl="0"/>
            <a:r>
              <a:rPr lang="en-US" dirty="0"/>
              <a:t>10:15am -</a:t>
            </a:r>
            <a:r>
              <a:rPr lang="en-US" dirty="0" smtClean="0"/>
              <a:t> </a:t>
            </a:r>
            <a:r>
              <a:rPr lang="en-US" dirty="0"/>
              <a:t>11:00am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2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30</a:t>
            </a:r>
            <a:r>
              <a:rPr lang="en-US" strike="sngStrike" dirty="0" smtClean="0"/>
              <a:t>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15</a:t>
            </a:r>
            <a:r>
              <a:rPr lang="en-US" strike="sngStrike" dirty="0" smtClean="0"/>
              <a:t>am – </a:t>
            </a:r>
            <a:r>
              <a:rPr lang="en-US" strike="sngStrike" dirty="0"/>
              <a:t>11</a:t>
            </a:r>
            <a:r>
              <a:rPr lang="en-US" strike="sngStrike" dirty="0" smtClean="0"/>
              <a:t>:</a:t>
            </a:r>
            <a:r>
              <a:rPr lang="en-US" strike="sngStrike" dirty="0" smtClean="0"/>
              <a:t>45</a:t>
            </a:r>
            <a:r>
              <a:rPr lang="en-US" strike="sngStrike" dirty="0" smtClean="0"/>
              <a:t>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95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use 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dirty="0" smtClean="0"/>
              <a:t>Other QGIS Courses</a:t>
            </a:r>
          </a:p>
          <a:p>
            <a:r>
              <a:rPr lang="en-GB" sz="2800" dirty="0"/>
              <a:t>http://docs.qgis.org/2.2/en/docs/training_manual</a:t>
            </a:r>
            <a:r>
              <a:rPr lang="en-GB" sz="2800" dirty="0" smtClean="0"/>
              <a:t>/</a:t>
            </a:r>
          </a:p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R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R &amp; </a:t>
            </a:r>
            <a:r>
              <a:rPr lang="en-GB" smtClean="0"/>
              <a:t>Spatial </a:t>
            </a:r>
            <a:r>
              <a:rPr lang="en-GB" smtClean="0"/>
              <a:t>Analysis</a:t>
            </a:r>
            <a:endParaRPr lang="en-GB" dirty="0" smtClean="0"/>
          </a:p>
          <a:p>
            <a:pPr lvl="1"/>
            <a:r>
              <a:rPr lang="en-GB" dirty="0" smtClean="0"/>
              <a:t>Confident Spatial Analysis</a:t>
            </a:r>
            <a:endParaRPr lang="en-GB" dirty="0" smtClean="0"/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GB" dirty="0" smtClean="0"/>
              <a:t>Feedback form</a:t>
            </a:r>
          </a:p>
          <a:p>
            <a:endParaRPr lang="en-GB" dirty="0" smtClean="0"/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8537</TotalTime>
  <Words>2670</Words>
  <Application>Microsoft Macintosh PowerPoint</Application>
  <PresentationFormat>On-screen Show (4:3)</PresentationFormat>
  <Paragraphs>557</Paragraphs>
  <Slides>82</Slides>
  <Notes>15</Notes>
  <HiddenSlides>5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2_Office Theme</vt:lpstr>
      <vt:lpstr>1_Office Theme</vt:lpstr>
      <vt:lpstr>PowerPoint Presentation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CDRC</vt:lpstr>
      <vt:lpstr>Other GIS software?</vt:lpstr>
      <vt:lpstr>PowerPoint Presentation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Calculating New Values</vt:lpstr>
      <vt:lpstr>Calculating New Values</vt:lpstr>
      <vt:lpstr>Saving Files</vt:lpstr>
      <vt:lpstr>Outline of the day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Outline of the day</vt:lpstr>
      <vt:lpstr>Spatial Data</vt:lpstr>
      <vt:lpstr>PowerPoint Presentation</vt:lpstr>
      <vt:lpstr>PowerPoint Presentation</vt:lpstr>
      <vt:lpstr>Vector and Raster data</vt:lpstr>
      <vt:lpstr>Shapefile Structure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Nick Bearman</cp:lastModifiedBy>
  <cp:revision>144</cp:revision>
  <cp:lastPrinted>2015-09-30T14:08:34Z</cp:lastPrinted>
  <dcterms:created xsi:type="dcterms:W3CDTF">2014-07-02T09:19:05Z</dcterms:created>
  <dcterms:modified xsi:type="dcterms:W3CDTF">2016-10-31T21:14:43Z</dcterms:modified>
  <cp:category/>
</cp:coreProperties>
</file>